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8"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298">
          <p15:clr>
            <a:srgbClr val="A4A3A4"/>
          </p15:clr>
        </p15:guide>
        <p15:guide id="8" orient="horz" pos="20735">
          <p15:clr>
            <a:srgbClr val="A4A3A4"/>
          </p15:clr>
        </p15:guide>
        <p15:guide id="9" pos="320">
          <p15:clr>
            <a:srgbClr val="A4A3A4"/>
          </p15:clr>
        </p15:guide>
        <p15:guide id="10" pos="2764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24" d="100"/>
          <a:sy n="24" d="100"/>
        </p:scale>
        <p:origin x="54" y="24"/>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2/18/2019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2/18/2019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1420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9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9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9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9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2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2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2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2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4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4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4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4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6496" y="6445895"/>
            <a:ext cx="9575828" cy="8586944"/>
          </a:xfrm>
        </p:spPr>
        <p:txBody>
          <a:bodyPr/>
          <a:lstStyle/>
          <a:p>
            <a:pPr algn="just"/>
            <a:r>
              <a:rPr lang="en-US" sz="4800" dirty="0">
                <a:solidFill>
                  <a:schemeClr val="tx1"/>
                </a:solidFill>
                <a:latin typeface="+mn-lt"/>
              </a:rPr>
              <a:t>Studies have shown that endo- mycorrhiza provides protection against pathogens and stimulates productivity of crops. There has been both few studies or adoption in the greenhouse transplant </a:t>
            </a:r>
            <a:br>
              <a:rPr lang="en-US" sz="4800" dirty="0">
                <a:solidFill>
                  <a:schemeClr val="tx1"/>
                </a:solidFill>
                <a:latin typeface="+mn-lt"/>
              </a:rPr>
            </a:br>
            <a:r>
              <a:rPr lang="en-US" sz="4800" dirty="0">
                <a:solidFill>
                  <a:schemeClr val="tx1"/>
                </a:solidFill>
                <a:latin typeface="+mn-lt"/>
              </a:rPr>
              <a:t>production setting that tests endo- mycorrhizal efficiency related to vegetable plant seed germination, emergence, and seedling establishment. </a:t>
            </a:r>
          </a:p>
        </p:txBody>
      </p:sp>
      <p:sp>
        <p:nvSpPr>
          <p:cNvPr id="3" name="Text Placeholder 2"/>
          <p:cNvSpPr>
            <a:spLocks noGrp="1"/>
          </p:cNvSpPr>
          <p:nvPr>
            <p:ph type="body" sz="quarter" idx="11"/>
          </p:nvPr>
        </p:nvSpPr>
        <p:spPr>
          <a:xfrm>
            <a:off x="509578" y="5590254"/>
            <a:ext cx="10048875" cy="1015655"/>
          </a:xfrm>
        </p:spPr>
        <p:txBody>
          <a:bodyPr/>
          <a:lstStyle/>
          <a:p>
            <a:r>
              <a:rPr lang="en-US" sz="5400" dirty="0"/>
              <a:t>Question</a:t>
            </a:r>
          </a:p>
        </p:txBody>
      </p:sp>
      <p:sp>
        <p:nvSpPr>
          <p:cNvPr id="4" name="Text Placeholder 3"/>
          <p:cNvSpPr>
            <a:spLocks noGrp="1"/>
          </p:cNvSpPr>
          <p:nvPr>
            <p:ph type="body" sz="quarter" idx="20"/>
          </p:nvPr>
        </p:nvSpPr>
        <p:spPr>
          <a:xfrm>
            <a:off x="391439" y="15028943"/>
            <a:ext cx="10050462" cy="1266530"/>
          </a:xfrm>
        </p:spPr>
        <p:txBody>
          <a:bodyPr/>
          <a:lstStyle/>
          <a:p>
            <a:r>
              <a:rPr lang="en-US" sz="5400" dirty="0"/>
              <a:t>Hypothesis</a:t>
            </a:r>
          </a:p>
        </p:txBody>
      </p:sp>
      <p:sp>
        <p:nvSpPr>
          <p:cNvPr id="6" name="Text Placeholder 5"/>
          <p:cNvSpPr>
            <a:spLocks noGrp="1"/>
          </p:cNvSpPr>
          <p:nvPr>
            <p:ph type="body" sz="quarter" idx="22"/>
          </p:nvPr>
        </p:nvSpPr>
        <p:spPr>
          <a:xfrm>
            <a:off x="11597981" y="11884819"/>
            <a:ext cx="10048875" cy="800211"/>
          </a:xfrm>
        </p:spPr>
        <p:txBody>
          <a:bodyPr/>
          <a:lstStyle/>
          <a:p>
            <a:r>
              <a:rPr lang="en-US" sz="4000" b="0" i="1" u="none" dirty="0"/>
              <a:t>Plants Measured at 15 Days</a:t>
            </a:r>
          </a:p>
        </p:txBody>
      </p:sp>
      <p:sp>
        <p:nvSpPr>
          <p:cNvPr id="8" name="Text Placeholder 7"/>
          <p:cNvSpPr>
            <a:spLocks noGrp="1"/>
          </p:cNvSpPr>
          <p:nvPr>
            <p:ph type="body" sz="quarter" idx="24"/>
          </p:nvPr>
        </p:nvSpPr>
        <p:spPr>
          <a:xfrm>
            <a:off x="22377404" y="5590253"/>
            <a:ext cx="10058400" cy="1015655"/>
          </a:xfrm>
        </p:spPr>
        <p:txBody>
          <a:bodyPr/>
          <a:lstStyle/>
          <a:p>
            <a:r>
              <a:rPr lang="en-US" sz="5400" dirty="0"/>
              <a:t>Results</a:t>
            </a:r>
          </a:p>
        </p:txBody>
      </p:sp>
      <p:sp>
        <p:nvSpPr>
          <p:cNvPr id="9" name="Text Placeholder 8"/>
          <p:cNvSpPr>
            <a:spLocks noGrp="1"/>
          </p:cNvSpPr>
          <p:nvPr>
            <p:ph type="body" sz="quarter" idx="25"/>
          </p:nvPr>
        </p:nvSpPr>
        <p:spPr>
          <a:xfrm>
            <a:off x="33358541" y="5573284"/>
            <a:ext cx="10047018" cy="1015655"/>
          </a:xfrm>
        </p:spPr>
        <p:txBody>
          <a:bodyPr/>
          <a:lstStyle/>
          <a:p>
            <a:r>
              <a:rPr lang="en-US" sz="5400" dirty="0"/>
              <a:t>Findings</a:t>
            </a:r>
          </a:p>
        </p:txBody>
      </p:sp>
      <p:sp>
        <p:nvSpPr>
          <p:cNvPr id="10" name="Text Placeholder 9"/>
          <p:cNvSpPr>
            <a:spLocks noGrp="1"/>
          </p:cNvSpPr>
          <p:nvPr>
            <p:ph type="body" sz="quarter" idx="26"/>
          </p:nvPr>
        </p:nvSpPr>
        <p:spPr>
          <a:xfrm>
            <a:off x="33467629" y="6370429"/>
            <a:ext cx="9721561" cy="11689332"/>
          </a:xfrm>
        </p:spPr>
        <p:txBody>
          <a:bodyPr/>
          <a:lstStyle/>
          <a:p>
            <a:pPr algn="just">
              <a:spcBef>
                <a:spcPts val="0"/>
              </a:spcBef>
            </a:pPr>
            <a:r>
              <a:rPr lang="en-US" sz="4800" dirty="0">
                <a:solidFill>
                  <a:schemeClr val="tx1"/>
                </a:solidFill>
                <a:latin typeface="+mn-lt"/>
              </a:rPr>
              <a:t>As hypothesized the application of  mycorrhiza to seed had significant contribution to root formation and height. After 45 days there was significant increase in root density and plant height. The seed soaked mycorrhiza plants compared to control: + 50% in root length and + 30% in height. The incorporated mycorrhiza plants improved + 25% root length and + 20% height.</a:t>
            </a:r>
            <a:r>
              <a:rPr lang="en-US" sz="4800" dirty="0">
                <a:latin typeface="+mn-lt"/>
              </a:rPr>
              <a:t> </a:t>
            </a:r>
            <a:r>
              <a:rPr lang="en-US" sz="4800" dirty="0">
                <a:solidFill>
                  <a:schemeClr val="tx1"/>
                </a:solidFill>
                <a:latin typeface="+mn-lt"/>
              </a:rPr>
              <a:t>There was no significant difference in emergence time or germination rates. </a:t>
            </a:r>
          </a:p>
          <a:p>
            <a:pPr algn="just"/>
            <a:endParaRPr lang="en-US" sz="4800" dirty="0">
              <a:solidFill>
                <a:schemeClr val="tx1"/>
              </a:solidFill>
              <a:latin typeface="+mn-lt"/>
            </a:endParaRPr>
          </a:p>
        </p:txBody>
      </p:sp>
      <p:sp>
        <p:nvSpPr>
          <p:cNvPr id="13" name="Text Placeholder 12"/>
          <p:cNvSpPr>
            <a:spLocks noGrp="1"/>
          </p:cNvSpPr>
          <p:nvPr>
            <p:ph type="body" sz="quarter" idx="29"/>
          </p:nvPr>
        </p:nvSpPr>
        <p:spPr>
          <a:xfrm>
            <a:off x="33895002" y="30480082"/>
            <a:ext cx="9027627" cy="800211"/>
          </a:xfrm>
        </p:spPr>
        <p:txBody>
          <a:bodyPr/>
          <a:lstStyle/>
          <a:p>
            <a:r>
              <a:rPr lang="en-US" sz="4000" b="0" i="1" u="none" dirty="0"/>
              <a:t>Plants Measured at 45 days</a:t>
            </a:r>
          </a:p>
        </p:txBody>
      </p:sp>
      <p:pic>
        <p:nvPicPr>
          <p:cNvPr id="47" name="Picture 46">
            <a:extLst>
              <a:ext uri="{FF2B5EF4-FFF2-40B4-BE49-F238E27FC236}">
                <a16:creationId xmlns:a16="http://schemas.microsoft.com/office/drawing/2014/main" id="{A1E18CA3-0117-4A46-A61A-D60BC6724479}"/>
              </a:ext>
            </a:extLst>
          </p:cNvPr>
          <p:cNvPicPr>
            <a:picLocks noChangeAspect="1"/>
          </p:cNvPicPr>
          <p:nvPr/>
        </p:nvPicPr>
        <p:blipFill>
          <a:blip r:embed="rId3"/>
          <a:stretch>
            <a:fillRect/>
          </a:stretch>
        </p:blipFill>
        <p:spPr>
          <a:xfrm>
            <a:off x="34493033" y="24860589"/>
            <a:ext cx="8088731" cy="5588715"/>
          </a:xfrm>
          <a:prstGeom prst="rect">
            <a:avLst/>
          </a:prstGeom>
        </p:spPr>
      </p:pic>
      <p:sp>
        <p:nvSpPr>
          <p:cNvPr id="16" name="Text Placeholder 15"/>
          <p:cNvSpPr>
            <a:spLocks noGrp="1"/>
          </p:cNvSpPr>
          <p:nvPr>
            <p:ph type="body" sz="quarter" idx="150"/>
          </p:nvPr>
        </p:nvSpPr>
        <p:spPr/>
        <p:txBody>
          <a:bodyPr/>
          <a:lstStyle/>
          <a:p>
            <a:r>
              <a:rPr lang="en-US" dirty="0"/>
              <a:t>Parkside High CTE Horticulture. FFA Wicomico Maryland </a:t>
            </a:r>
          </a:p>
        </p:txBody>
      </p:sp>
      <p:sp>
        <p:nvSpPr>
          <p:cNvPr id="17" name="Text Placeholder 16"/>
          <p:cNvSpPr>
            <a:spLocks noGrp="1"/>
          </p:cNvSpPr>
          <p:nvPr>
            <p:ph type="body" sz="quarter" idx="151"/>
          </p:nvPr>
        </p:nvSpPr>
        <p:spPr/>
        <p:txBody>
          <a:bodyPr>
            <a:normAutofit/>
          </a:bodyPr>
          <a:lstStyle/>
          <a:p>
            <a:r>
              <a:rPr lang="en-US" sz="6600" dirty="0"/>
              <a:t>Caleb Messler and Cameron Hill, Plant Science Division 6</a:t>
            </a:r>
          </a:p>
        </p:txBody>
      </p:sp>
      <p:sp>
        <p:nvSpPr>
          <p:cNvPr id="18" name="Text Placeholder 17"/>
          <p:cNvSpPr>
            <a:spLocks noGrp="1"/>
          </p:cNvSpPr>
          <p:nvPr>
            <p:ph type="body" sz="quarter" idx="153"/>
          </p:nvPr>
        </p:nvSpPr>
        <p:spPr>
          <a:xfrm>
            <a:off x="2423160" y="465813"/>
            <a:ext cx="39730680" cy="1637973"/>
          </a:xfrm>
        </p:spPr>
        <p:txBody>
          <a:bodyPr>
            <a:normAutofit/>
          </a:bodyPr>
          <a:lstStyle/>
          <a:p>
            <a:r>
              <a:rPr lang="en-US" sz="6600" dirty="0"/>
              <a:t>EFFECTS OF MYCORRHIZAL INOCULATION ON PEPPER PLANT GERMINATION AND SEEDLING ESTABLISHMENT</a:t>
            </a:r>
          </a:p>
        </p:txBody>
      </p:sp>
      <p:sp>
        <p:nvSpPr>
          <p:cNvPr id="21" name="TextBox 20">
            <a:extLst>
              <a:ext uri="{FF2B5EF4-FFF2-40B4-BE49-F238E27FC236}">
                <a16:creationId xmlns:a16="http://schemas.microsoft.com/office/drawing/2014/main" id="{1F06B2D4-8F02-4750-8DF7-5B5A3788CDD1}"/>
              </a:ext>
            </a:extLst>
          </p:cNvPr>
          <p:cNvSpPr txBox="1"/>
          <p:nvPr/>
        </p:nvSpPr>
        <p:spPr>
          <a:xfrm>
            <a:off x="869450" y="16524201"/>
            <a:ext cx="9412874" cy="2308324"/>
          </a:xfrm>
          <a:prstGeom prst="rect">
            <a:avLst/>
          </a:prstGeom>
          <a:noFill/>
        </p:spPr>
        <p:txBody>
          <a:bodyPr wrap="square" rtlCol="0">
            <a:spAutoFit/>
          </a:bodyPr>
          <a:lstStyle/>
          <a:p>
            <a:pPr algn="just"/>
            <a:r>
              <a:rPr lang="en-US" sz="4800" dirty="0">
                <a:cs typeface="Times New Roman" pitchFamily="18" charset="0"/>
              </a:rPr>
              <a:t>There will be an increase in height          root length and germination rate of the mycorrhiza-treated seeds.  </a:t>
            </a:r>
          </a:p>
        </p:txBody>
      </p:sp>
      <p:sp>
        <p:nvSpPr>
          <p:cNvPr id="23" name="TextBox 22">
            <a:extLst>
              <a:ext uri="{FF2B5EF4-FFF2-40B4-BE49-F238E27FC236}">
                <a16:creationId xmlns:a16="http://schemas.microsoft.com/office/drawing/2014/main" id="{9C502EF1-0B3D-498E-9396-982329F9C026}"/>
              </a:ext>
            </a:extLst>
          </p:cNvPr>
          <p:cNvSpPr txBox="1"/>
          <p:nvPr/>
        </p:nvSpPr>
        <p:spPr>
          <a:xfrm>
            <a:off x="385826" y="19472345"/>
            <a:ext cx="9925246" cy="1754326"/>
          </a:xfrm>
          <a:prstGeom prst="rect">
            <a:avLst/>
          </a:prstGeom>
          <a:noFill/>
        </p:spPr>
        <p:txBody>
          <a:bodyPr wrap="square" rtlCol="0">
            <a:spAutoFit/>
          </a:bodyPr>
          <a:lstStyle/>
          <a:p>
            <a:r>
              <a:rPr lang="en-US" sz="5400" b="1" dirty="0">
                <a:solidFill>
                  <a:schemeClr val="accent5">
                    <a:lumMod val="50000"/>
                  </a:schemeClr>
                </a:solidFill>
              </a:rPr>
              <a:t>                    </a:t>
            </a:r>
            <a:r>
              <a:rPr lang="en-US" sz="5400" dirty="0">
                <a:solidFill>
                  <a:schemeClr val="accent5">
                    <a:lumMod val="50000"/>
                  </a:schemeClr>
                </a:solidFill>
              </a:rPr>
              <a:t>  </a:t>
            </a:r>
            <a:r>
              <a:rPr lang="en-US" sz="5400" b="1" dirty="0">
                <a:solidFill>
                  <a:schemeClr val="accent5">
                    <a:lumMod val="50000"/>
                  </a:schemeClr>
                </a:solidFill>
              </a:rPr>
              <a:t> </a:t>
            </a:r>
            <a:r>
              <a:rPr lang="en-US" sz="5400" b="1" u="sng" dirty="0">
                <a:solidFill>
                  <a:schemeClr val="accent5">
                    <a:lumMod val="50000"/>
                  </a:schemeClr>
                </a:solidFill>
              </a:rPr>
              <a:t> Design </a:t>
            </a:r>
          </a:p>
          <a:p>
            <a:r>
              <a:rPr lang="en-US" sz="5400" i="1" dirty="0">
                <a:latin typeface="Times New Roman" panose="02020603050405020304" pitchFamily="18" charset="0"/>
                <a:cs typeface="Times New Roman" panose="02020603050405020304" pitchFamily="18" charset="0"/>
              </a:rPr>
              <a:t>             </a:t>
            </a:r>
            <a:r>
              <a:rPr lang="en-US" sz="5400" i="1" dirty="0">
                <a:cs typeface="Times New Roman" panose="02020603050405020304" pitchFamily="18" charset="0"/>
              </a:rPr>
              <a:t>Three Replicates</a:t>
            </a:r>
          </a:p>
        </p:txBody>
      </p:sp>
      <p:sp>
        <p:nvSpPr>
          <p:cNvPr id="24" name="Rectangle 23">
            <a:extLst>
              <a:ext uri="{FF2B5EF4-FFF2-40B4-BE49-F238E27FC236}">
                <a16:creationId xmlns:a16="http://schemas.microsoft.com/office/drawing/2014/main" id="{D8F0F80C-BD4F-45D6-B93E-F79A3F3FD867}"/>
              </a:ext>
            </a:extLst>
          </p:cNvPr>
          <p:cNvSpPr/>
          <p:nvPr/>
        </p:nvSpPr>
        <p:spPr>
          <a:xfrm>
            <a:off x="1076831" y="21172310"/>
            <a:ext cx="8543236" cy="830997"/>
          </a:xfrm>
          <a:prstGeom prst="rect">
            <a:avLst/>
          </a:prstGeom>
        </p:spPr>
        <p:txBody>
          <a:bodyPr wrap="none">
            <a:spAutoFit/>
          </a:bodyPr>
          <a:lstStyle/>
          <a:p>
            <a:r>
              <a:rPr lang="en-US" sz="4800" u="sng" dirty="0">
                <a:ea typeface="Calibri" panose="020F0502020204030204" pitchFamily="34" charset="0"/>
              </a:rPr>
              <a:t>Study Seed:</a:t>
            </a:r>
            <a:r>
              <a:rPr lang="en-US" sz="4800" dirty="0">
                <a:ea typeface="Calibri" panose="020F0502020204030204" pitchFamily="34" charset="0"/>
              </a:rPr>
              <a:t> Pepper (Bell) Yankee</a:t>
            </a:r>
            <a:endParaRPr lang="en-US" sz="4800" dirty="0"/>
          </a:p>
        </p:txBody>
      </p:sp>
      <p:sp>
        <p:nvSpPr>
          <p:cNvPr id="25" name="TextBox 24">
            <a:extLst>
              <a:ext uri="{FF2B5EF4-FFF2-40B4-BE49-F238E27FC236}">
                <a16:creationId xmlns:a16="http://schemas.microsoft.com/office/drawing/2014/main" id="{097CE4C1-8C1F-4199-AEEA-39DC1F4BA255}"/>
              </a:ext>
            </a:extLst>
          </p:cNvPr>
          <p:cNvSpPr txBox="1"/>
          <p:nvPr/>
        </p:nvSpPr>
        <p:spPr>
          <a:xfrm>
            <a:off x="607976" y="22311459"/>
            <a:ext cx="5224096" cy="830997"/>
          </a:xfrm>
          <a:prstGeom prst="rect">
            <a:avLst/>
          </a:prstGeom>
          <a:noFill/>
        </p:spPr>
        <p:txBody>
          <a:bodyPr wrap="square" rtlCol="0">
            <a:spAutoFit/>
          </a:bodyPr>
          <a:lstStyle/>
          <a:p>
            <a:r>
              <a:rPr lang="en-US" sz="4800" b="1" dirty="0"/>
              <a:t>Treatment</a:t>
            </a:r>
          </a:p>
        </p:txBody>
      </p:sp>
      <p:sp>
        <p:nvSpPr>
          <p:cNvPr id="26" name="TextBox 25">
            <a:extLst>
              <a:ext uri="{FF2B5EF4-FFF2-40B4-BE49-F238E27FC236}">
                <a16:creationId xmlns:a16="http://schemas.microsoft.com/office/drawing/2014/main" id="{EC5CCA7A-B0FE-4791-B9E7-21B6B9117765}"/>
              </a:ext>
            </a:extLst>
          </p:cNvPr>
          <p:cNvSpPr txBox="1"/>
          <p:nvPr/>
        </p:nvSpPr>
        <p:spPr>
          <a:xfrm>
            <a:off x="869450" y="23097065"/>
            <a:ext cx="9925245" cy="1323439"/>
          </a:xfrm>
          <a:prstGeom prst="rect">
            <a:avLst/>
          </a:prstGeom>
          <a:noFill/>
        </p:spPr>
        <p:txBody>
          <a:bodyPr wrap="square" rtlCol="0">
            <a:spAutoFit/>
          </a:bodyPr>
          <a:lstStyle/>
          <a:p>
            <a:r>
              <a:rPr lang="en-US" sz="8000" b="1" dirty="0"/>
              <a:t>C</a:t>
            </a:r>
            <a:r>
              <a:rPr lang="en-US" sz="8000" dirty="0"/>
              <a:t> </a:t>
            </a:r>
            <a:r>
              <a:rPr lang="en-US" sz="5400" dirty="0"/>
              <a:t>Green          H2O Presoak </a:t>
            </a:r>
          </a:p>
        </p:txBody>
      </p:sp>
      <p:sp>
        <p:nvSpPr>
          <p:cNvPr id="27" name="Rectangle 26">
            <a:extLst>
              <a:ext uri="{FF2B5EF4-FFF2-40B4-BE49-F238E27FC236}">
                <a16:creationId xmlns:a16="http://schemas.microsoft.com/office/drawing/2014/main" id="{09138F70-6B24-4AD1-B53D-5D6061D7E4DF}"/>
              </a:ext>
            </a:extLst>
          </p:cNvPr>
          <p:cNvSpPr/>
          <p:nvPr/>
        </p:nvSpPr>
        <p:spPr>
          <a:xfrm>
            <a:off x="3931920" y="23046807"/>
            <a:ext cx="914400" cy="11943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EF7348A-2C53-4C20-ABD7-17B6F183A297}"/>
              </a:ext>
            </a:extLst>
          </p:cNvPr>
          <p:cNvSpPr txBox="1"/>
          <p:nvPr/>
        </p:nvSpPr>
        <p:spPr>
          <a:xfrm>
            <a:off x="708497" y="24275807"/>
            <a:ext cx="17868378" cy="1446550"/>
          </a:xfrm>
          <a:prstGeom prst="rect">
            <a:avLst/>
          </a:prstGeom>
          <a:noFill/>
        </p:spPr>
        <p:txBody>
          <a:bodyPr wrap="square" rtlCol="0">
            <a:spAutoFit/>
          </a:bodyPr>
          <a:lstStyle/>
          <a:p>
            <a:r>
              <a:rPr lang="en-US" sz="8000" dirty="0"/>
              <a:t>M1</a:t>
            </a:r>
            <a:r>
              <a:rPr lang="en-US" sz="8800" dirty="0"/>
              <a:t> </a:t>
            </a:r>
            <a:r>
              <a:rPr lang="en-US" sz="5400" dirty="0"/>
              <a:t>Red</a:t>
            </a:r>
            <a:r>
              <a:rPr lang="en-US" dirty="0"/>
              <a:t>      </a:t>
            </a:r>
            <a:r>
              <a:rPr lang="en-US" sz="5400" dirty="0"/>
              <a:t>Mycorrhiza Soak</a:t>
            </a:r>
          </a:p>
        </p:txBody>
      </p:sp>
      <p:sp>
        <p:nvSpPr>
          <p:cNvPr id="29" name="Rectangle 28">
            <a:extLst>
              <a:ext uri="{FF2B5EF4-FFF2-40B4-BE49-F238E27FC236}">
                <a16:creationId xmlns:a16="http://schemas.microsoft.com/office/drawing/2014/main" id="{17FCFDC5-4B4F-4F35-804F-755970D72F24}"/>
              </a:ext>
            </a:extLst>
          </p:cNvPr>
          <p:cNvSpPr/>
          <p:nvPr/>
        </p:nvSpPr>
        <p:spPr>
          <a:xfrm>
            <a:off x="3931920" y="24463155"/>
            <a:ext cx="914400" cy="12543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66"/>
              </a:solidFill>
            </a:endParaRPr>
          </a:p>
        </p:txBody>
      </p:sp>
      <p:sp>
        <p:nvSpPr>
          <p:cNvPr id="30" name="TextBox 29">
            <a:extLst>
              <a:ext uri="{FF2B5EF4-FFF2-40B4-BE49-F238E27FC236}">
                <a16:creationId xmlns:a16="http://schemas.microsoft.com/office/drawing/2014/main" id="{4C8FFC46-5C2F-4498-998E-0353A865283B}"/>
              </a:ext>
            </a:extLst>
          </p:cNvPr>
          <p:cNvSpPr txBox="1"/>
          <p:nvPr/>
        </p:nvSpPr>
        <p:spPr>
          <a:xfrm>
            <a:off x="708497" y="25490762"/>
            <a:ext cx="10751665" cy="1446550"/>
          </a:xfrm>
          <a:prstGeom prst="rect">
            <a:avLst/>
          </a:prstGeom>
          <a:noFill/>
        </p:spPr>
        <p:txBody>
          <a:bodyPr wrap="square" rtlCol="0">
            <a:spAutoFit/>
          </a:bodyPr>
          <a:lstStyle/>
          <a:p>
            <a:r>
              <a:rPr lang="en-US" sz="8000" dirty="0"/>
              <a:t>M2</a:t>
            </a:r>
            <a:r>
              <a:rPr lang="en-US" dirty="0"/>
              <a:t> </a:t>
            </a:r>
            <a:r>
              <a:rPr lang="en-US" sz="5400" dirty="0"/>
              <a:t>Blue        Mycorrhiza Incorp.</a:t>
            </a:r>
            <a:r>
              <a:rPr lang="en-US" dirty="0"/>
              <a:t>     </a:t>
            </a:r>
          </a:p>
        </p:txBody>
      </p:sp>
      <p:sp>
        <p:nvSpPr>
          <p:cNvPr id="31" name="Rectangle 30">
            <a:extLst>
              <a:ext uri="{FF2B5EF4-FFF2-40B4-BE49-F238E27FC236}">
                <a16:creationId xmlns:a16="http://schemas.microsoft.com/office/drawing/2014/main" id="{54FAF30E-145E-45B8-9B47-2EC3DA8C43A5}"/>
              </a:ext>
            </a:extLst>
          </p:cNvPr>
          <p:cNvSpPr/>
          <p:nvPr/>
        </p:nvSpPr>
        <p:spPr>
          <a:xfrm>
            <a:off x="3931920" y="25863220"/>
            <a:ext cx="914400" cy="1140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18B9879-19FA-4F7B-89F8-3FB8AD18F354}"/>
              </a:ext>
            </a:extLst>
          </p:cNvPr>
          <p:cNvSpPr txBox="1"/>
          <p:nvPr/>
        </p:nvSpPr>
        <p:spPr>
          <a:xfrm>
            <a:off x="789504" y="27494287"/>
            <a:ext cx="3781997" cy="830997"/>
          </a:xfrm>
          <a:prstGeom prst="rect">
            <a:avLst/>
          </a:prstGeom>
          <a:noFill/>
        </p:spPr>
        <p:txBody>
          <a:bodyPr wrap="none" rtlCol="0">
            <a:spAutoFit/>
          </a:bodyPr>
          <a:lstStyle/>
          <a:p>
            <a:r>
              <a:rPr lang="en-US" sz="4800" b="1" dirty="0"/>
              <a:t>Measurement</a:t>
            </a:r>
          </a:p>
        </p:txBody>
      </p:sp>
      <p:sp>
        <p:nvSpPr>
          <p:cNvPr id="33" name="TextBox 32">
            <a:extLst>
              <a:ext uri="{FF2B5EF4-FFF2-40B4-BE49-F238E27FC236}">
                <a16:creationId xmlns:a16="http://schemas.microsoft.com/office/drawing/2014/main" id="{A4924A25-ACA5-44CA-830D-CCD963684B0F}"/>
              </a:ext>
            </a:extLst>
          </p:cNvPr>
          <p:cNvSpPr txBox="1"/>
          <p:nvPr/>
        </p:nvSpPr>
        <p:spPr>
          <a:xfrm>
            <a:off x="890210" y="28437647"/>
            <a:ext cx="9392114" cy="2308324"/>
          </a:xfrm>
          <a:prstGeom prst="rect">
            <a:avLst/>
          </a:prstGeom>
          <a:noFill/>
        </p:spPr>
        <p:txBody>
          <a:bodyPr wrap="square" rtlCol="0">
            <a:spAutoFit/>
          </a:bodyPr>
          <a:lstStyle/>
          <a:p>
            <a:pPr algn="just"/>
            <a:r>
              <a:rPr lang="en-US" sz="4800" dirty="0">
                <a:cs typeface="Times New Roman" pitchFamily="18" charset="0"/>
              </a:rPr>
              <a:t>Plants measured for height, root length and germination at 15, 30 and 45 days. </a:t>
            </a:r>
          </a:p>
        </p:txBody>
      </p:sp>
      <p:pic>
        <p:nvPicPr>
          <p:cNvPr id="36" name="Picture 35">
            <a:extLst>
              <a:ext uri="{FF2B5EF4-FFF2-40B4-BE49-F238E27FC236}">
                <a16:creationId xmlns:a16="http://schemas.microsoft.com/office/drawing/2014/main" id="{C3807518-35C1-4590-991C-28BBB9F057AE}"/>
              </a:ext>
            </a:extLst>
          </p:cNvPr>
          <p:cNvPicPr>
            <a:picLocks noChangeAspect="1"/>
          </p:cNvPicPr>
          <p:nvPr/>
        </p:nvPicPr>
        <p:blipFill>
          <a:blip r:embed="rId4"/>
          <a:stretch>
            <a:fillRect/>
          </a:stretch>
        </p:blipFill>
        <p:spPr>
          <a:xfrm>
            <a:off x="12312085" y="6092734"/>
            <a:ext cx="8557837" cy="5729630"/>
          </a:xfrm>
          <a:prstGeom prst="rect">
            <a:avLst/>
          </a:prstGeom>
        </p:spPr>
      </p:pic>
      <p:sp>
        <p:nvSpPr>
          <p:cNvPr id="37" name="TextBox 36">
            <a:extLst>
              <a:ext uri="{FF2B5EF4-FFF2-40B4-BE49-F238E27FC236}">
                <a16:creationId xmlns:a16="http://schemas.microsoft.com/office/drawing/2014/main" id="{3290384A-959C-4E17-B659-C108C6497315}"/>
              </a:ext>
            </a:extLst>
          </p:cNvPr>
          <p:cNvSpPr txBox="1"/>
          <p:nvPr/>
        </p:nvSpPr>
        <p:spPr>
          <a:xfrm>
            <a:off x="14678938" y="13075636"/>
            <a:ext cx="3408112" cy="923330"/>
          </a:xfrm>
          <a:prstGeom prst="rect">
            <a:avLst/>
          </a:prstGeom>
          <a:noFill/>
        </p:spPr>
        <p:txBody>
          <a:bodyPr wrap="none" rtlCol="0">
            <a:spAutoFit/>
          </a:bodyPr>
          <a:lstStyle/>
          <a:p>
            <a:r>
              <a:rPr lang="en-US" sz="5400" b="1" u="sng" dirty="0">
                <a:solidFill>
                  <a:schemeClr val="accent5">
                    <a:lumMod val="50000"/>
                  </a:schemeClr>
                </a:solidFill>
              </a:rPr>
              <a:t>Procedures</a:t>
            </a:r>
          </a:p>
        </p:txBody>
      </p:sp>
      <p:sp>
        <p:nvSpPr>
          <p:cNvPr id="38" name="TextBox 37">
            <a:extLst>
              <a:ext uri="{FF2B5EF4-FFF2-40B4-BE49-F238E27FC236}">
                <a16:creationId xmlns:a16="http://schemas.microsoft.com/office/drawing/2014/main" id="{7EA7DE62-6A26-47DB-9257-28ABCAE36982}"/>
              </a:ext>
            </a:extLst>
          </p:cNvPr>
          <p:cNvSpPr txBox="1"/>
          <p:nvPr/>
        </p:nvSpPr>
        <p:spPr>
          <a:xfrm>
            <a:off x="11680196" y="13932722"/>
            <a:ext cx="9575828" cy="5355312"/>
          </a:xfrm>
          <a:prstGeom prst="rect">
            <a:avLst/>
          </a:prstGeom>
          <a:noFill/>
        </p:spPr>
        <p:txBody>
          <a:bodyPr wrap="square" rtlCol="0">
            <a:spAutoFit/>
          </a:bodyPr>
          <a:lstStyle/>
          <a:p>
            <a:r>
              <a:rPr lang="en-US" sz="4800" u="sng" dirty="0">
                <a:cs typeface="Times New Roman" panose="02020603050405020304" pitchFamily="18" charset="0"/>
              </a:rPr>
              <a:t>Environment:</a:t>
            </a:r>
            <a:r>
              <a:rPr lang="en-US" sz="4800" dirty="0">
                <a:cs typeface="Times New Roman" panose="02020603050405020304" pitchFamily="18" charset="0"/>
              </a:rPr>
              <a:t> </a:t>
            </a:r>
          </a:p>
          <a:p>
            <a:pPr algn="just"/>
            <a:r>
              <a:rPr lang="en-US" sz="4800" dirty="0">
                <a:cs typeface="Times New Roman" panose="02020603050405020304" pitchFamily="18" charset="0"/>
              </a:rPr>
              <a:t>Study was conducted in Jan/Feb in  greenhouse Zone 7B with 70</a:t>
            </a:r>
            <a:r>
              <a:rPr lang="en-US" sz="4800" dirty="0">
                <a:cs typeface="Times New Roman" panose="02020603050405020304" pitchFamily="18" charset="0"/>
                <a:sym typeface="Symbol" panose="05050102010706020507" pitchFamily="18" charset="2"/>
              </a:rPr>
              <a:t> F</a:t>
            </a:r>
            <a:r>
              <a:rPr lang="en-US" sz="4800" dirty="0">
                <a:cs typeface="Times New Roman" panose="02020603050405020304" pitchFamily="18" charset="0"/>
              </a:rPr>
              <a:t>. ambient temperature benches with heat mats at 85</a:t>
            </a:r>
            <a:r>
              <a:rPr lang="en-US" sz="4800" dirty="0">
                <a:cs typeface="Times New Roman" panose="02020603050405020304" pitchFamily="18" charset="0"/>
                <a:sym typeface="Symbol" panose="05050102010706020507" pitchFamily="18" charset="2"/>
              </a:rPr>
              <a:t> F.</a:t>
            </a:r>
            <a:endParaRPr lang="en-US" sz="4800" dirty="0">
              <a:cs typeface="Times New Roman" panose="02020603050405020304" pitchFamily="18" charset="0"/>
            </a:endParaRPr>
          </a:p>
          <a:p>
            <a:pPr algn="just"/>
            <a:endParaRPr lang="en-US" sz="4800" dirty="0"/>
          </a:p>
          <a:p>
            <a:r>
              <a:rPr lang="en-US" sz="5400" dirty="0"/>
              <a:t> </a:t>
            </a:r>
          </a:p>
        </p:txBody>
      </p:sp>
      <p:sp>
        <p:nvSpPr>
          <p:cNvPr id="39" name="TextBox 38">
            <a:extLst>
              <a:ext uri="{FF2B5EF4-FFF2-40B4-BE49-F238E27FC236}">
                <a16:creationId xmlns:a16="http://schemas.microsoft.com/office/drawing/2014/main" id="{9C31AA3A-592F-4CE2-B410-A209D7C7C6E2}"/>
              </a:ext>
            </a:extLst>
          </p:cNvPr>
          <p:cNvSpPr txBox="1"/>
          <p:nvPr/>
        </p:nvSpPr>
        <p:spPr>
          <a:xfrm>
            <a:off x="11542374" y="18316948"/>
            <a:ext cx="4536819" cy="830997"/>
          </a:xfrm>
          <a:prstGeom prst="rect">
            <a:avLst/>
          </a:prstGeom>
          <a:noFill/>
        </p:spPr>
        <p:txBody>
          <a:bodyPr wrap="none" rtlCol="0">
            <a:spAutoFit/>
          </a:bodyPr>
          <a:lstStyle/>
          <a:p>
            <a:r>
              <a:rPr lang="en-US" sz="4800" u="sng" dirty="0"/>
              <a:t>Established Seed:</a:t>
            </a:r>
          </a:p>
        </p:txBody>
      </p:sp>
      <p:sp>
        <p:nvSpPr>
          <p:cNvPr id="40" name="TextBox 39">
            <a:extLst>
              <a:ext uri="{FF2B5EF4-FFF2-40B4-BE49-F238E27FC236}">
                <a16:creationId xmlns:a16="http://schemas.microsoft.com/office/drawing/2014/main" id="{AB27A0F5-D1BA-4BC0-B897-43F78FEF27FC}"/>
              </a:ext>
            </a:extLst>
          </p:cNvPr>
          <p:cNvSpPr txBox="1"/>
          <p:nvPr/>
        </p:nvSpPr>
        <p:spPr>
          <a:xfrm>
            <a:off x="11604493" y="19381099"/>
            <a:ext cx="9485967" cy="4462760"/>
          </a:xfrm>
          <a:prstGeom prst="rect">
            <a:avLst/>
          </a:prstGeom>
          <a:noFill/>
        </p:spPr>
        <p:txBody>
          <a:bodyPr wrap="square" rtlCol="0">
            <a:spAutoFit/>
          </a:bodyPr>
          <a:lstStyle/>
          <a:p>
            <a:pPr algn="just"/>
            <a:r>
              <a:rPr lang="en-US" sz="5400" b="1" dirty="0"/>
              <a:t>Control</a:t>
            </a:r>
            <a:r>
              <a:rPr lang="en-US" sz="5400" dirty="0"/>
              <a:t>      </a:t>
            </a:r>
            <a:r>
              <a:rPr lang="en-US" sz="4800" dirty="0"/>
              <a:t>Seed stratified for 2 weeks. Presoaked in H2O for 8 hours. 40 seeds placed in cells.  Placed on germination mat.</a:t>
            </a:r>
          </a:p>
          <a:p>
            <a:endParaRPr lang="en-US" dirty="0"/>
          </a:p>
        </p:txBody>
      </p:sp>
      <p:sp>
        <p:nvSpPr>
          <p:cNvPr id="42" name="Rectangle 41">
            <a:extLst>
              <a:ext uri="{FF2B5EF4-FFF2-40B4-BE49-F238E27FC236}">
                <a16:creationId xmlns:a16="http://schemas.microsoft.com/office/drawing/2014/main" id="{AD788A60-95A0-4EE7-8C9D-B04260543BA8}"/>
              </a:ext>
            </a:extLst>
          </p:cNvPr>
          <p:cNvSpPr/>
          <p:nvPr/>
        </p:nvSpPr>
        <p:spPr>
          <a:xfrm>
            <a:off x="14312782" y="19381099"/>
            <a:ext cx="732311" cy="87110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3258C2D-A113-4C6C-AF4F-BCF847A26553}"/>
              </a:ext>
            </a:extLst>
          </p:cNvPr>
          <p:cNvSpPr txBox="1"/>
          <p:nvPr/>
        </p:nvSpPr>
        <p:spPr>
          <a:xfrm>
            <a:off x="11680194" y="22784491"/>
            <a:ext cx="9410265" cy="3139321"/>
          </a:xfrm>
          <a:prstGeom prst="rect">
            <a:avLst/>
          </a:prstGeom>
          <a:noFill/>
        </p:spPr>
        <p:txBody>
          <a:bodyPr wrap="square" rtlCol="0">
            <a:spAutoFit/>
          </a:bodyPr>
          <a:lstStyle/>
          <a:p>
            <a:pPr algn="just"/>
            <a:r>
              <a:rPr lang="en-US" sz="5400" b="1" dirty="0"/>
              <a:t>M1</a:t>
            </a:r>
            <a:r>
              <a:rPr lang="en-US" sz="4800" dirty="0"/>
              <a:t>          Seed stratified  for 2 weeks. </a:t>
            </a:r>
          </a:p>
          <a:p>
            <a:pPr algn="just"/>
            <a:r>
              <a:rPr lang="en-US" sz="4800" dirty="0"/>
              <a:t> Presoaked in mycorrhiza 2 oz./gal. for 8 hours. 40 seeds placed in cells. Placed on germination mat.</a:t>
            </a:r>
          </a:p>
        </p:txBody>
      </p:sp>
      <p:sp>
        <p:nvSpPr>
          <p:cNvPr id="44" name="Rectangle 43">
            <a:extLst>
              <a:ext uri="{FF2B5EF4-FFF2-40B4-BE49-F238E27FC236}">
                <a16:creationId xmlns:a16="http://schemas.microsoft.com/office/drawing/2014/main" id="{EC499079-4249-49CE-94A2-D3EB0FFD9E50}"/>
              </a:ext>
            </a:extLst>
          </p:cNvPr>
          <p:cNvSpPr/>
          <p:nvPr/>
        </p:nvSpPr>
        <p:spPr>
          <a:xfrm>
            <a:off x="13033018" y="22639865"/>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TextBox 44">
            <a:extLst>
              <a:ext uri="{FF2B5EF4-FFF2-40B4-BE49-F238E27FC236}">
                <a16:creationId xmlns:a16="http://schemas.microsoft.com/office/drawing/2014/main" id="{5DEB3F73-30B0-43E3-953A-F2BB08C169A4}"/>
              </a:ext>
            </a:extLst>
          </p:cNvPr>
          <p:cNvSpPr txBox="1"/>
          <p:nvPr/>
        </p:nvSpPr>
        <p:spPr>
          <a:xfrm>
            <a:off x="11680195" y="26455271"/>
            <a:ext cx="9321059" cy="6771084"/>
          </a:xfrm>
          <a:prstGeom prst="rect">
            <a:avLst/>
          </a:prstGeom>
          <a:noFill/>
        </p:spPr>
        <p:txBody>
          <a:bodyPr wrap="square" rtlCol="0">
            <a:spAutoFit/>
          </a:bodyPr>
          <a:lstStyle/>
          <a:p>
            <a:pPr algn="just"/>
            <a:r>
              <a:rPr lang="en-US" sz="5400" b="1" dirty="0"/>
              <a:t>M2        </a:t>
            </a:r>
            <a:r>
              <a:rPr lang="en-US" sz="5400" dirty="0"/>
              <a:t>  </a:t>
            </a:r>
            <a:r>
              <a:rPr lang="en-US" sz="4800" dirty="0"/>
              <a:t>Seed stratified for 2 weeks. Presoaked in H20 for 8 hours. Seedbed germination mix </a:t>
            </a:r>
            <a:r>
              <a:rPr lang="en-US" sz="4800" dirty="0" err="1"/>
              <a:t>incorp</a:t>
            </a:r>
            <a:r>
              <a:rPr lang="en-US" sz="4800" dirty="0"/>
              <a:t>-orated mycorrhiza 1 lb./per yd 3. 40 seeds placed in cells. Placed on germination mat.</a:t>
            </a:r>
          </a:p>
          <a:p>
            <a:r>
              <a:rPr lang="en-US" sz="5400" dirty="0"/>
              <a:t> </a:t>
            </a:r>
          </a:p>
          <a:p>
            <a:endParaRPr lang="en-US" dirty="0"/>
          </a:p>
        </p:txBody>
      </p:sp>
      <p:sp>
        <p:nvSpPr>
          <p:cNvPr id="46" name="Rectangle 45">
            <a:extLst>
              <a:ext uri="{FF2B5EF4-FFF2-40B4-BE49-F238E27FC236}">
                <a16:creationId xmlns:a16="http://schemas.microsoft.com/office/drawing/2014/main" id="{85A7F677-C8B2-43D1-BECB-BEB6472A76F7}"/>
              </a:ext>
            </a:extLst>
          </p:cNvPr>
          <p:cNvSpPr/>
          <p:nvPr/>
        </p:nvSpPr>
        <p:spPr>
          <a:xfrm>
            <a:off x="13048299" y="26339151"/>
            <a:ext cx="914400" cy="9144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5F999EA-E459-43D7-96D0-66F7AE4B9B3F}"/>
              </a:ext>
            </a:extLst>
          </p:cNvPr>
          <p:cNvSpPr txBox="1"/>
          <p:nvPr/>
        </p:nvSpPr>
        <p:spPr>
          <a:xfrm>
            <a:off x="36785298" y="17518082"/>
            <a:ext cx="3193503" cy="923330"/>
          </a:xfrm>
          <a:prstGeom prst="rect">
            <a:avLst/>
          </a:prstGeom>
          <a:noFill/>
        </p:spPr>
        <p:txBody>
          <a:bodyPr wrap="none" rtlCol="0">
            <a:spAutoFit/>
          </a:bodyPr>
          <a:lstStyle/>
          <a:p>
            <a:r>
              <a:rPr lang="en-US" sz="5400" b="1" u="sng" dirty="0">
                <a:solidFill>
                  <a:schemeClr val="accent5">
                    <a:lumMod val="50000"/>
                  </a:schemeClr>
                </a:solidFill>
              </a:rPr>
              <a:t>Discussion</a:t>
            </a:r>
          </a:p>
        </p:txBody>
      </p:sp>
      <p:sp>
        <p:nvSpPr>
          <p:cNvPr id="51" name="Rectangle 50">
            <a:extLst>
              <a:ext uri="{FF2B5EF4-FFF2-40B4-BE49-F238E27FC236}">
                <a16:creationId xmlns:a16="http://schemas.microsoft.com/office/drawing/2014/main" id="{50489E64-ABD7-4015-9D49-FB94BEB6704B}"/>
              </a:ext>
            </a:extLst>
          </p:cNvPr>
          <p:cNvSpPr/>
          <p:nvPr/>
        </p:nvSpPr>
        <p:spPr>
          <a:xfrm>
            <a:off x="33703223" y="18638397"/>
            <a:ext cx="9485967" cy="4524315"/>
          </a:xfrm>
          <a:prstGeom prst="rect">
            <a:avLst/>
          </a:prstGeom>
        </p:spPr>
        <p:txBody>
          <a:bodyPr wrap="square">
            <a:spAutoFit/>
          </a:bodyPr>
          <a:lstStyle/>
          <a:p>
            <a:pPr algn="just"/>
            <a:r>
              <a:rPr lang="en-US" sz="4800" dirty="0">
                <a:ea typeface="Calibri" panose="020F0502020204030204" pitchFamily="34" charset="0"/>
              </a:rPr>
              <a:t>Improving plant development from seed can contribute improved time savings and profits for growers. Studies to investigate seed mycorrhiza soaking should be </a:t>
            </a:r>
            <a:r>
              <a:rPr lang="en-US" sz="4800" dirty="0"/>
              <a:t>investigated with other plants.</a:t>
            </a:r>
          </a:p>
        </p:txBody>
      </p:sp>
      <p:sp>
        <p:nvSpPr>
          <p:cNvPr id="52" name="Text Placeholder 12">
            <a:extLst>
              <a:ext uri="{FF2B5EF4-FFF2-40B4-BE49-F238E27FC236}">
                <a16:creationId xmlns:a16="http://schemas.microsoft.com/office/drawing/2014/main" id="{2B570230-717B-4337-A6DF-F27E823C6260}"/>
              </a:ext>
            </a:extLst>
          </p:cNvPr>
          <p:cNvSpPr txBox="1">
            <a:spLocks/>
          </p:cNvSpPr>
          <p:nvPr/>
        </p:nvSpPr>
        <p:spPr>
          <a:xfrm>
            <a:off x="23393654" y="24451281"/>
            <a:ext cx="8280474" cy="80021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0" i="1" u="none" dirty="0"/>
              <a:t>Plants Measured at 30 days</a:t>
            </a:r>
          </a:p>
        </p:txBody>
      </p:sp>
      <p:pic>
        <p:nvPicPr>
          <p:cNvPr id="7" name="Picture 6">
            <a:extLst>
              <a:ext uri="{FF2B5EF4-FFF2-40B4-BE49-F238E27FC236}">
                <a16:creationId xmlns:a16="http://schemas.microsoft.com/office/drawing/2014/main" id="{B4CD7021-0696-4936-80C8-826B7A7F17B9}"/>
              </a:ext>
            </a:extLst>
          </p:cNvPr>
          <p:cNvPicPr>
            <a:picLocks noChangeAspect="1"/>
          </p:cNvPicPr>
          <p:nvPr/>
        </p:nvPicPr>
        <p:blipFill>
          <a:blip r:embed="rId5"/>
          <a:stretch>
            <a:fillRect/>
          </a:stretch>
        </p:blipFill>
        <p:spPr>
          <a:xfrm>
            <a:off x="22626733" y="13792633"/>
            <a:ext cx="9608480" cy="5679712"/>
          </a:xfrm>
          <a:prstGeom prst="rect">
            <a:avLst/>
          </a:prstGeom>
        </p:spPr>
      </p:pic>
      <p:pic>
        <p:nvPicPr>
          <p:cNvPr id="11" name="Picture 10">
            <a:extLst>
              <a:ext uri="{FF2B5EF4-FFF2-40B4-BE49-F238E27FC236}">
                <a16:creationId xmlns:a16="http://schemas.microsoft.com/office/drawing/2014/main" id="{848B653A-9613-4D63-BFA0-32D4ABE49B03}"/>
              </a:ext>
            </a:extLst>
          </p:cNvPr>
          <p:cNvPicPr>
            <a:picLocks noChangeAspect="1"/>
          </p:cNvPicPr>
          <p:nvPr/>
        </p:nvPicPr>
        <p:blipFill>
          <a:blip r:embed="rId6"/>
          <a:stretch>
            <a:fillRect/>
          </a:stretch>
        </p:blipFill>
        <p:spPr>
          <a:xfrm>
            <a:off x="22626734" y="6785881"/>
            <a:ext cx="9608480" cy="6567556"/>
          </a:xfrm>
          <a:prstGeom prst="rect">
            <a:avLst/>
          </a:prstGeom>
        </p:spPr>
      </p:pic>
      <p:pic>
        <p:nvPicPr>
          <p:cNvPr id="12" name="Picture 11">
            <a:extLst>
              <a:ext uri="{FF2B5EF4-FFF2-40B4-BE49-F238E27FC236}">
                <a16:creationId xmlns:a16="http://schemas.microsoft.com/office/drawing/2014/main" id="{BB84DB12-459C-434A-8EBF-119CC3C7F09B}"/>
              </a:ext>
            </a:extLst>
          </p:cNvPr>
          <p:cNvPicPr>
            <a:picLocks noChangeAspect="1"/>
          </p:cNvPicPr>
          <p:nvPr/>
        </p:nvPicPr>
        <p:blipFill>
          <a:blip r:embed="rId7"/>
          <a:stretch>
            <a:fillRect/>
          </a:stretch>
        </p:blipFill>
        <p:spPr>
          <a:xfrm>
            <a:off x="22626733" y="25530927"/>
            <a:ext cx="9608481" cy="5588714"/>
          </a:xfrm>
          <a:prstGeom prst="rect">
            <a:avLst/>
          </a:prstGeom>
        </p:spPr>
      </p:pic>
      <p:pic>
        <p:nvPicPr>
          <p:cNvPr id="15" name="Picture 14" descr="A picture containing wall, indoor, table&#10;&#10;Description automatically generated">
            <a:extLst>
              <a:ext uri="{FF2B5EF4-FFF2-40B4-BE49-F238E27FC236}">
                <a16:creationId xmlns:a16="http://schemas.microsoft.com/office/drawing/2014/main" id="{F6A6A5B1-B4CC-43C8-A6B9-593838F05A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12277" y="19963477"/>
            <a:ext cx="8043227" cy="4524315"/>
          </a:xfrm>
          <a:prstGeom prst="rect">
            <a:avLst/>
          </a:prstGeom>
        </p:spPr>
      </p:pic>
    </p:spTree>
    <p:extLst>
      <p:ext uri="{BB962C8B-B14F-4D97-AF65-F5344CB8AC3E}">
        <p14:creationId xmlns:p14="http://schemas.microsoft.com/office/powerpoint/2010/main" val="3160527046"/>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615</TotalTime>
  <Words>375</Words>
  <Application>Microsoft Office PowerPoint</Application>
  <PresentationFormat>Custom</PresentationFormat>
  <Paragraphs>36</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Jerry Kelley</cp:lastModifiedBy>
  <cp:revision>71</cp:revision>
  <cp:lastPrinted>2019-02-17T15:02:35Z</cp:lastPrinted>
  <dcterms:created xsi:type="dcterms:W3CDTF">2012-02-03T19:11:35Z</dcterms:created>
  <dcterms:modified xsi:type="dcterms:W3CDTF">2019-02-18T12:42:35Z</dcterms:modified>
</cp:coreProperties>
</file>